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69"/>
  </p:notesMasterIdLst>
  <p:sldIdLst>
    <p:sldId id="256" r:id="rId3"/>
    <p:sldId id="265" r:id="rId4"/>
    <p:sldId id="276" r:id="rId5"/>
    <p:sldId id="258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59" r:id="rId17"/>
    <p:sldId id="312" r:id="rId18"/>
    <p:sldId id="313" r:id="rId19"/>
    <p:sldId id="260" r:id="rId20"/>
    <p:sldId id="316" r:id="rId21"/>
    <p:sldId id="315" r:id="rId22"/>
    <p:sldId id="317" r:id="rId23"/>
    <p:sldId id="318" r:id="rId24"/>
    <p:sldId id="314" r:id="rId25"/>
    <p:sldId id="319" r:id="rId26"/>
    <p:sldId id="320" r:id="rId27"/>
    <p:sldId id="321" r:id="rId28"/>
    <p:sldId id="322" r:id="rId29"/>
    <p:sldId id="324" r:id="rId30"/>
    <p:sldId id="279" r:id="rId31"/>
    <p:sldId id="262" r:id="rId32"/>
    <p:sldId id="263" r:id="rId33"/>
    <p:sldId id="264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7" r:id="rId45"/>
    <p:sldId id="278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F83D-88C9-43D4-8E35-EB707D07C56F}">
  <a:tblStyle styleId="{78A9F83D-88C9-43D4-8E35-EB707D07C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2" autoAdjust="0"/>
    <p:restoredTop sz="94660"/>
  </p:normalViewPr>
  <p:slideViewPr>
    <p:cSldViewPr snapToGrid="0">
      <p:cViewPr>
        <p:scale>
          <a:sx n="150" d="100"/>
          <a:sy n="150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3A225A-9708-4204-9104-EDC8CF558AF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0265FF7-E8C1-49B5-BBF2-02F8789B0BC2}">
      <dgm:prSet phldrT="[Testo]" custT="1"/>
      <dgm:spPr/>
      <dgm:t>
        <a:bodyPr/>
        <a:lstStyle/>
        <a:p>
          <a:pPr>
            <a:buSzPts val="1100"/>
          </a:pPr>
          <a:r>
            <a:rPr lang="en-GB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dirty="0">
            <a:solidFill>
              <a:schemeClr val="tx1"/>
            </a:solidFill>
          </a:endParaRPr>
        </a:p>
      </dgm:t>
    </dgm:pt>
    <dgm:pt modelId="{B642F13F-CEF0-4751-9C78-30C3A8F9FD01}" type="parTrans" cxnId="{14E30F07-F6AE-4E0D-B109-C6985E41267F}">
      <dgm:prSet/>
      <dgm:spPr/>
      <dgm:t>
        <a:bodyPr/>
        <a:lstStyle/>
        <a:p>
          <a:endParaRPr lang="en-GB"/>
        </a:p>
      </dgm:t>
    </dgm:pt>
    <dgm:pt modelId="{D7A3F348-31D4-4C78-A2B8-36A5164A6DF0}" type="sibTrans" cxnId="{14E30F07-F6AE-4E0D-B109-C6985E41267F}">
      <dgm:prSet/>
      <dgm:spPr/>
      <dgm:t>
        <a:bodyPr/>
        <a:lstStyle/>
        <a:p>
          <a:endParaRPr lang="en-GB"/>
        </a:p>
      </dgm:t>
    </dgm:pt>
    <dgm:pt modelId="{2B10F097-8048-4AE1-88C6-F322DA499063}">
      <dgm:prSet phldrT="[Testo]" custT="1"/>
      <dgm:spPr/>
      <dgm:t>
        <a:bodyPr/>
        <a:lstStyle/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dirty="0">
            <a:solidFill>
              <a:schemeClr val="tx1"/>
            </a:solidFill>
          </a:endParaRPr>
        </a:p>
      </dgm:t>
    </dgm:pt>
    <dgm:pt modelId="{6DB53B16-6612-4CFE-9524-193D3A7DB106}" type="parTrans" cxnId="{207B82B9-6C4D-43D7-AD68-58B5FC53B454}">
      <dgm:prSet/>
      <dgm:spPr/>
      <dgm:t>
        <a:bodyPr/>
        <a:lstStyle/>
        <a:p>
          <a:endParaRPr lang="en-GB"/>
        </a:p>
      </dgm:t>
    </dgm:pt>
    <dgm:pt modelId="{1A71AF8B-D341-440E-B7D7-E904DD22491B}" type="sibTrans" cxnId="{207B82B9-6C4D-43D7-AD68-58B5FC53B454}">
      <dgm:prSet/>
      <dgm:spPr/>
      <dgm:t>
        <a:bodyPr/>
        <a:lstStyle/>
        <a:p>
          <a:endParaRPr lang="en-GB"/>
        </a:p>
      </dgm:t>
    </dgm:pt>
    <dgm:pt modelId="{8D3B1918-83C2-46AA-BD37-08A3FF49C99D}">
      <dgm:prSet custT="1"/>
      <dgm:spPr/>
      <dgm:t>
        <a:bodyPr/>
        <a:lstStyle/>
        <a:p>
          <a:endParaRPr lang="it-IT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endParaRPr lang="en-GB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gm:t>
    </dgm:pt>
    <dgm:pt modelId="{1B24F3CD-8A69-4938-9371-74E6F9E55202}" type="parTrans" cxnId="{00CD600C-45EC-48D7-B958-7DFBCE512666}">
      <dgm:prSet/>
      <dgm:spPr/>
      <dgm:t>
        <a:bodyPr/>
        <a:lstStyle/>
        <a:p>
          <a:endParaRPr lang="en-GB"/>
        </a:p>
      </dgm:t>
    </dgm:pt>
    <dgm:pt modelId="{3C7084E6-F931-4518-BE75-E1E521DB0A59}" type="sibTrans" cxnId="{00CD600C-45EC-48D7-B958-7DFBCE512666}">
      <dgm:prSet/>
      <dgm:spPr/>
      <dgm:t>
        <a:bodyPr/>
        <a:lstStyle/>
        <a:p>
          <a:endParaRPr lang="en-GB"/>
        </a:p>
      </dgm:t>
    </dgm:pt>
    <dgm:pt modelId="{839A3BAC-C778-4A07-8E48-734C5B8A046B}" type="pres">
      <dgm:prSet presAssocID="{FD3A225A-9708-4204-9104-EDC8CF558AFF}" presName="Name0" presStyleCnt="0">
        <dgm:presLayoutVars>
          <dgm:chMax val="7"/>
          <dgm:chPref val="7"/>
          <dgm:dir/>
        </dgm:presLayoutVars>
      </dgm:prSet>
      <dgm:spPr/>
    </dgm:pt>
    <dgm:pt modelId="{815DB7C5-7374-4586-BEDA-1A90525AEECD}" type="pres">
      <dgm:prSet presAssocID="{FD3A225A-9708-4204-9104-EDC8CF558AFF}" presName="Name1" presStyleCnt="0"/>
      <dgm:spPr/>
    </dgm:pt>
    <dgm:pt modelId="{5CC612AF-77E0-463C-8BFD-EAB49CF6F69F}" type="pres">
      <dgm:prSet presAssocID="{FD3A225A-9708-4204-9104-EDC8CF558AFF}" presName="cycle" presStyleCnt="0"/>
      <dgm:spPr/>
    </dgm:pt>
    <dgm:pt modelId="{ED6E6044-E2EB-477F-9268-657C3B52C7C9}" type="pres">
      <dgm:prSet presAssocID="{FD3A225A-9708-4204-9104-EDC8CF558AFF}" presName="srcNode" presStyleLbl="node1" presStyleIdx="0" presStyleCnt="3"/>
      <dgm:spPr/>
    </dgm:pt>
    <dgm:pt modelId="{8EE1DDBB-21CF-4D3F-90D4-8AA3191B8592}" type="pres">
      <dgm:prSet presAssocID="{FD3A225A-9708-4204-9104-EDC8CF558AFF}" presName="conn" presStyleLbl="parChTrans1D2" presStyleIdx="0" presStyleCnt="1"/>
      <dgm:spPr/>
    </dgm:pt>
    <dgm:pt modelId="{8DBEE48C-C7DD-4EF0-9FFD-A488751F13EB}" type="pres">
      <dgm:prSet presAssocID="{FD3A225A-9708-4204-9104-EDC8CF558AFF}" presName="extraNode" presStyleLbl="node1" presStyleIdx="0" presStyleCnt="3"/>
      <dgm:spPr/>
    </dgm:pt>
    <dgm:pt modelId="{AFD325E9-5B4F-48C2-BEB5-032FEB05D487}" type="pres">
      <dgm:prSet presAssocID="{FD3A225A-9708-4204-9104-EDC8CF558AFF}" presName="dstNode" presStyleLbl="node1" presStyleIdx="0" presStyleCnt="3"/>
      <dgm:spPr/>
    </dgm:pt>
    <dgm:pt modelId="{535C1ACC-0827-4F8C-9FC0-BB11D248C53A}" type="pres">
      <dgm:prSet presAssocID="{60265FF7-E8C1-49B5-BBF2-02F8789B0BC2}" presName="text_1" presStyleLbl="node1" presStyleIdx="0" presStyleCnt="3">
        <dgm:presLayoutVars>
          <dgm:bulletEnabled val="1"/>
        </dgm:presLayoutVars>
      </dgm:prSet>
      <dgm:spPr/>
    </dgm:pt>
    <dgm:pt modelId="{4438D96B-A86C-435A-BD60-D39031E24B93}" type="pres">
      <dgm:prSet presAssocID="{60265FF7-E8C1-49B5-BBF2-02F8789B0BC2}" presName="accent_1" presStyleCnt="0"/>
      <dgm:spPr/>
    </dgm:pt>
    <dgm:pt modelId="{3040698D-D0B5-48F9-A7BF-27462F2CA3B1}" type="pres">
      <dgm:prSet presAssocID="{60265FF7-E8C1-49B5-BBF2-02F8789B0BC2}" presName="accentRepeatNode" presStyleLbl="solidFgAcc1" presStyleIdx="0" presStyleCnt="3"/>
      <dgm:spPr>
        <a:solidFill>
          <a:schemeClr val="tx2"/>
        </a:solidFill>
      </dgm:spPr>
    </dgm:pt>
    <dgm:pt modelId="{41965EF1-6312-4636-9B03-F5EB97D99479}" type="pres">
      <dgm:prSet presAssocID="{2B10F097-8048-4AE1-88C6-F322DA499063}" presName="text_2" presStyleLbl="node1" presStyleIdx="1" presStyleCnt="3">
        <dgm:presLayoutVars>
          <dgm:bulletEnabled val="1"/>
        </dgm:presLayoutVars>
      </dgm:prSet>
      <dgm:spPr/>
    </dgm:pt>
    <dgm:pt modelId="{2E71D065-DD4B-45B8-8F78-B572829D72FA}" type="pres">
      <dgm:prSet presAssocID="{2B10F097-8048-4AE1-88C6-F322DA499063}" presName="accent_2" presStyleCnt="0"/>
      <dgm:spPr/>
    </dgm:pt>
    <dgm:pt modelId="{45E64363-F7A6-4BD8-B6EC-CD4581B3ACE9}" type="pres">
      <dgm:prSet presAssocID="{2B10F097-8048-4AE1-88C6-F322DA499063}" presName="accentRepeatNode" presStyleLbl="solidFgAcc1" presStyleIdx="1" presStyleCnt="3"/>
      <dgm:spPr>
        <a:solidFill>
          <a:schemeClr val="tx2"/>
        </a:solidFill>
      </dgm:spPr>
    </dgm:pt>
    <dgm:pt modelId="{DFDB6CD3-5996-4708-A1B8-B56F565CA5FD}" type="pres">
      <dgm:prSet presAssocID="{8D3B1918-83C2-46AA-BD37-08A3FF49C99D}" presName="text_3" presStyleLbl="node1" presStyleIdx="2" presStyleCnt="3">
        <dgm:presLayoutVars>
          <dgm:bulletEnabled val="1"/>
        </dgm:presLayoutVars>
      </dgm:prSet>
      <dgm:spPr/>
    </dgm:pt>
    <dgm:pt modelId="{3537478A-CBE7-4032-9679-739F201ADC8D}" type="pres">
      <dgm:prSet presAssocID="{8D3B1918-83C2-46AA-BD37-08A3FF49C99D}" presName="accent_3" presStyleCnt="0"/>
      <dgm:spPr/>
    </dgm:pt>
    <dgm:pt modelId="{327D4ECC-ACAE-43B7-A890-3B5A4A4D8441}" type="pres">
      <dgm:prSet presAssocID="{8D3B1918-83C2-46AA-BD37-08A3FF49C99D}" presName="accentRepeatNode" presStyleLbl="solidFgAcc1" presStyleIdx="2" presStyleCnt="3"/>
      <dgm:spPr>
        <a:solidFill>
          <a:schemeClr val="tx2"/>
        </a:solidFill>
      </dgm:spPr>
    </dgm:pt>
  </dgm:ptLst>
  <dgm:cxnLst>
    <dgm:cxn modelId="{14E30F07-F6AE-4E0D-B109-C6985E41267F}" srcId="{FD3A225A-9708-4204-9104-EDC8CF558AFF}" destId="{60265FF7-E8C1-49B5-BBF2-02F8789B0BC2}" srcOrd="0" destOrd="0" parTransId="{B642F13F-CEF0-4751-9C78-30C3A8F9FD01}" sibTransId="{D7A3F348-31D4-4C78-A2B8-36A5164A6DF0}"/>
    <dgm:cxn modelId="{00CD600C-45EC-48D7-B958-7DFBCE512666}" srcId="{FD3A225A-9708-4204-9104-EDC8CF558AFF}" destId="{8D3B1918-83C2-46AA-BD37-08A3FF49C99D}" srcOrd="2" destOrd="0" parTransId="{1B24F3CD-8A69-4938-9371-74E6F9E55202}" sibTransId="{3C7084E6-F931-4518-BE75-E1E521DB0A59}"/>
    <dgm:cxn modelId="{6FC04F59-BA63-4733-98F7-A9B4646E3117}" type="presOf" srcId="{2B10F097-8048-4AE1-88C6-F322DA499063}" destId="{41965EF1-6312-4636-9B03-F5EB97D99479}" srcOrd="0" destOrd="0" presId="urn:microsoft.com/office/officeart/2008/layout/VerticalCurvedList"/>
    <dgm:cxn modelId="{330E4A89-4729-46DB-B8DF-9239CB8BCDE4}" type="presOf" srcId="{60265FF7-E8C1-49B5-BBF2-02F8789B0BC2}" destId="{535C1ACC-0827-4F8C-9FC0-BB11D248C53A}" srcOrd="0" destOrd="0" presId="urn:microsoft.com/office/officeart/2008/layout/VerticalCurvedList"/>
    <dgm:cxn modelId="{E49887B7-667D-40C8-B321-7C81C7C2137A}" type="presOf" srcId="{8D3B1918-83C2-46AA-BD37-08A3FF49C99D}" destId="{DFDB6CD3-5996-4708-A1B8-B56F565CA5FD}" srcOrd="0" destOrd="0" presId="urn:microsoft.com/office/officeart/2008/layout/VerticalCurvedList"/>
    <dgm:cxn modelId="{207B82B9-6C4D-43D7-AD68-58B5FC53B454}" srcId="{FD3A225A-9708-4204-9104-EDC8CF558AFF}" destId="{2B10F097-8048-4AE1-88C6-F322DA499063}" srcOrd="1" destOrd="0" parTransId="{6DB53B16-6612-4CFE-9524-193D3A7DB106}" sibTransId="{1A71AF8B-D341-440E-B7D7-E904DD22491B}"/>
    <dgm:cxn modelId="{832896DD-0F2E-4C20-AA7E-42F022B04D60}" type="presOf" srcId="{D7A3F348-31D4-4C78-A2B8-36A5164A6DF0}" destId="{8EE1DDBB-21CF-4D3F-90D4-8AA3191B8592}" srcOrd="0" destOrd="0" presId="urn:microsoft.com/office/officeart/2008/layout/VerticalCurvedList"/>
    <dgm:cxn modelId="{4F7CBEF3-DD6B-44DA-AA4E-FD9A2FBD6A13}" type="presOf" srcId="{FD3A225A-9708-4204-9104-EDC8CF558AFF}" destId="{839A3BAC-C778-4A07-8E48-734C5B8A046B}" srcOrd="0" destOrd="0" presId="urn:microsoft.com/office/officeart/2008/layout/VerticalCurvedList"/>
    <dgm:cxn modelId="{4B01EA69-21F0-4F84-89BF-B0905C429AA0}" type="presParOf" srcId="{839A3BAC-C778-4A07-8E48-734C5B8A046B}" destId="{815DB7C5-7374-4586-BEDA-1A90525AEECD}" srcOrd="0" destOrd="0" presId="urn:microsoft.com/office/officeart/2008/layout/VerticalCurvedList"/>
    <dgm:cxn modelId="{26CB94D6-B1AC-4FEF-ADDB-E281DC3188CF}" type="presParOf" srcId="{815DB7C5-7374-4586-BEDA-1A90525AEECD}" destId="{5CC612AF-77E0-463C-8BFD-EAB49CF6F69F}" srcOrd="0" destOrd="0" presId="urn:microsoft.com/office/officeart/2008/layout/VerticalCurvedList"/>
    <dgm:cxn modelId="{F0267E5A-5193-45C5-A2DB-13E020033C3D}" type="presParOf" srcId="{5CC612AF-77E0-463C-8BFD-EAB49CF6F69F}" destId="{ED6E6044-E2EB-477F-9268-657C3B52C7C9}" srcOrd="0" destOrd="0" presId="urn:microsoft.com/office/officeart/2008/layout/VerticalCurvedList"/>
    <dgm:cxn modelId="{12D2BDB0-518C-4C61-8721-487E5CEC2141}" type="presParOf" srcId="{5CC612AF-77E0-463C-8BFD-EAB49CF6F69F}" destId="{8EE1DDBB-21CF-4D3F-90D4-8AA3191B8592}" srcOrd="1" destOrd="0" presId="urn:microsoft.com/office/officeart/2008/layout/VerticalCurvedList"/>
    <dgm:cxn modelId="{FCECECBD-6DB8-4DAA-A159-0FB22FCF19CD}" type="presParOf" srcId="{5CC612AF-77E0-463C-8BFD-EAB49CF6F69F}" destId="{8DBEE48C-C7DD-4EF0-9FFD-A488751F13EB}" srcOrd="2" destOrd="0" presId="urn:microsoft.com/office/officeart/2008/layout/VerticalCurvedList"/>
    <dgm:cxn modelId="{D5D0F02E-10EB-47F3-A41A-D46756A84438}" type="presParOf" srcId="{5CC612AF-77E0-463C-8BFD-EAB49CF6F69F}" destId="{AFD325E9-5B4F-48C2-BEB5-032FEB05D487}" srcOrd="3" destOrd="0" presId="urn:microsoft.com/office/officeart/2008/layout/VerticalCurvedList"/>
    <dgm:cxn modelId="{8A7B76D8-FC91-4957-A9BD-E545A13219B9}" type="presParOf" srcId="{815DB7C5-7374-4586-BEDA-1A90525AEECD}" destId="{535C1ACC-0827-4F8C-9FC0-BB11D248C53A}" srcOrd="1" destOrd="0" presId="urn:microsoft.com/office/officeart/2008/layout/VerticalCurvedList"/>
    <dgm:cxn modelId="{770FC0BD-CA60-4C8C-9C6D-59FACCD399B3}" type="presParOf" srcId="{815DB7C5-7374-4586-BEDA-1A90525AEECD}" destId="{4438D96B-A86C-435A-BD60-D39031E24B93}" srcOrd="2" destOrd="0" presId="urn:microsoft.com/office/officeart/2008/layout/VerticalCurvedList"/>
    <dgm:cxn modelId="{970F6A21-0ADC-41B0-AB1E-415381ED5640}" type="presParOf" srcId="{4438D96B-A86C-435A-BD60-D39031E24B93}" destId="{3040698D-D0B5-48F9-A7BF-27462F2CA3B1}" srcOrd="0" destOrd="0" presId="urn:microsoft.com/office/officeart/2008/layout/VerticalCurvedList"/>
    <dgm:cxn modelId="{CFC84D5A-79C0-4AFA-83DE-A3DCDBAA0584}" type="presParOf" srcId="{815DB7C5-7374-4586-BEDA-1A90525AEECD}" destId="{41965EF1-6312-4636-9B03-F5EB97D99479}" srcOrd="3" destOrd="0" presId="urn:microsoft.com/office/officeart/2008/layout/VerticalCurvedList"/>
    <dgm:cxn modelId="{DA48E433-7722-43CE-9AFB-BFAF0CC9CB7C}" type="presParOf" srcId="{815DB7C5-7374-4586-BEDA-1A90525AEECD}" destId="{2E71D065-DD4B-45B8-8F78-B572829D72FA}" srcOrd="4" destOrd="0" presId="urn:microsoft.com/office/officeart/2008/layout/VerticalCurvedList"/>
    <dgm:cxn modelId="{EA1F565E-0C96-4E65-8B4D-59C554001746}" type="presParOf" srcId="{2E71D065-DD4B-45B8-8F78-B572829D72FA}" destId="{45E64363-F7A6-4BD8-B6EC-CD4581B3ACE9}" srcOrd="0" destOrd="0" presId="urn:microsoft.com/office/officeart/2008/layout/VerticalCurvedList"/>
    <dgm:cxn modelId="{A71A0E0C-4411-46BF-B65B-666400C84315}" type="presParOf" srcId="{815DB7C5-7374-4586-BEDA-1A90525AEECD}" destId="{DFDB6CD3-5996-4708-A1B8-B56F565CA5FD}" srcOrd="5" destOrd="0" presId="urn:microsoft.com/office/officeart/2008/layout/VerticalCurvedList"/>
    <dgm:cxn modelId="{47E7D1D5-291B-48D0-86E5-C1BDB8B64562}" type="presParOf" srcId="{815DB7C5-7374-4586-BEDA-1A90525AEECD}" destId="{3537478A-CBE7-4032-9679-739F201ADC8D}" srcOrd="6" destOrd="0" presId="urn:microsoft.com/office/officeart/2008/layout/VerticalCurvedList"/>
    <dgm:cxn modelId="{2B87E658-354F-4C8F-8403-8152C7FEB622}" type="presParOf" srcId="{3537478A-CBE7-4032-9679-739F201ADC8D}" destId="{327D4ECC-ACAE-43B7-A890-3B5A4A4D84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1DDBB-21CF-4D3F-90D4-8AA3191B8592}">
      <dsp:nvSpPr>
        <dsp:cNvPr id="0" name=""/>
        <dsp:cNvSpPr/>
      </dsp:nvSpPr>
      <dsp:spPr>
        <a:xfrm>
          <a:off x="-4376738" y="-671327"/>
          <a:ext cx="5214325" cy="5214325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C1ACC-0827-4F8C-9FC0-BB11D248C53A}">
      <dsp:nvSpPr>
        <dsp:cNvPr id="0" name=""/>
        <dsp:cNvSpPr/>
      </dsp:nvSpPr>
      <dsp:spPr>
        <a:xfrm>
          <a:off x="538668" y="387167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en-GB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538668" y="387167"/>
        <a:ext cx="5228737" cy="774334"/>
      </dsp:txXfrm>
    </dsp:sp>
    <dsp:sp modelId="{3040698D-D0B5-48F9-A7BF-27462F2CA3B1}">
      <dsp:nvSpPr>
        <dsp:cNvPr id="0" name=""/>
        <dsp:cNvSpPr/>
      </dsp:nvSpPr>
      <dsp:spPr>
        <a:xfrm>
          <a:off x="54709" y="290375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65EF1-6312-4636-9B03-F5EB97D99479}">
      <dsp:nvSpPr>
        <dsp:cNvPr id="0" name=""/>
        <dsp:cNvSpPr/>
      </dsp:nvSpPr>
      <dsp:spPr>
        <a:xfrm>
          <a:off x="820138" y="1548668"/>
          <a:ext cx="4947266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820138" y="1548668"/>
        <a:ext cx="4947266" cy="774334"/>
      </dsp:txXfrm>
    </dsp:sp>
    <dsp:sp modelId="{45E64363-F7A6-4BD8-B6EC-CD4581B3ACE9}">
      <dsp:nvSpPr>
        <dsp:cNvPr id="0" name=""/>
        <dsp:cNvSpPr/>
      </dsp:nvSpPr>
      <dsp:spPr>
        <a:xfrm>
          <a:off x="336179" y="1451876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B6CD3-5996-4708-A1B8-B56F565CA5FD}">
      <dsp:nvSpPr>
        <dsp:cNvPr id="0" name=""/>
        <dsp:cNvSpPr/>
      </dsp:nvSpPr>
      <dsp:spPr>
        <a:xfrm>
          <a:off x="538668" y="2710169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sp:txBody>
      <dsp:txXfrm>
        <a:off x="538668" y="2710169"/>
        <a:ext cx="5228737" cy="774334"/>
      </dsp:txXfrm>
    </dsp:sp>
    <dsp:sp modelId="{327D4ECC-ACAE-43B7-A890-3B5A4A4D8441}">
      <dsp:nvSpPr>
        <dsp:cNvPr id="0" name=""/>
        <dsp:cNvSpPr/>
      </dsp:nvSpPr>
      <dsp:spPr>
        <a:xfrm>
          <a:off x="54709" y="2613377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63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62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74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6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4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1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4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2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7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8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96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345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7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0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10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0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22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09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5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5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0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3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Clinical Case in Neurology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Agent program and agent function</a:t>
            </a:r>
          </a:p>
        </p:txBody>
      </p:sp>
    </p:spTree>
    <p:extLst>
      <p:ext uri="{BB962C8B-B14F-4D97-AF65-F5344CB8AC3E}">
        <p14:creationId xmlns:p14="http://schemas.microsoft.com/office/powerpoint/2010/main" val="27617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392865"/>
            <a:ext cx="3283056" cy="3233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Autonomy</a:t>
            </a:r>
            <a:r>
              <a:rPr lang="it-IT" dirty="0"/>
              <a:t> of the agent</a:t>
            </a:r>
          </a:p>
          <a:p>
            <a:pPr marL="285750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 err="1"/>
              <a:t>Flexible</a:t>
            </a:r>
            <a:r>
              <a:rPr lang="it-IT" dirty="0"/>
              <a:t>, </a:t>
            </a:r>
            <a:r>
              <a:rPr lang="it-IT" dirty="0" err="1"/>
              <a:t>deal</a:t>
            </a:r>
            <a:r>
              <a:rPr lang="it-IT" dirty="0"/>
              <a:t> with multiple goals </a:t>
            </a:r>
            <a:r>
              <a:rPr lang="it-IT" dirty="0" err="1"/>
              <a:t>conflicting</a:t>
            </a:r>
            <a:endParaRPr lang="it-IT" dirty="0"/>
          </a:p>
          <a:p>
            <a:pPr marL="742950" lvl="1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/>
              <a:t>Escape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danger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ghosts…</a:t>
            </a:r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/>
              <a:t>Appropriate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satisfaction</a:t>
            </a:r>
            <a:endParaRPr lang="it-IT" dirty="0"/>
          </a:p>
          <a:p>
            <a:pPr marL="742950" lvl="1" indent="-285750">
              <a:spcBef>
                <a:spcPts val="500"/>
              </a:spcBef>
              <a:buSzPts val="1100"/>
            </a:pPr>
            <a:r>
              <a:rPr lang="it-IT" dirty="0"/>
              <a:t>Sophisticated utility </a:t>
            </a:r>
            <a:r>
              <a:rPr lang="it-IT" dirty="0" err="1"/>
              <a:t>function</a:t>
            </a:r>
            <a:endParaRPr lang="it-IT" dirty="0"/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Demanding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Utility-based agent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8" name="Picture 4" descr="Pacman Pixel Art 1299*1399 transprent Png Free Download - Yellow ...">
            <a:extLst>
              <a:ext uri="{FF2B5EF4-FFF2-40B4-BE49-F238E27FC236}">
                <a16:creationId xmlns:a16="http://schemas.microsoft.com/office/drawing/2014/main" id="{6484C655-386B-460F-938C-FE96B8A0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74" y="2797874"/>
            <a:ext cx="692337" cy="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9D51EDF9-D631-4CD2-BE78-6D44E0B2E23A}"/>
              </a:ext>
            </a:extLst>
          </p:cNvPr>
          <p:cNvSpPr/>
          <p:nvPr/>
        </p:nvSpPr>
        <p:spPr>
          <a:xfrm>
            <a:off x="6340443" y="1705816"/>
            <a:ext cx="1923857" cy="1098177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 or </a:t>
            </a:r>
            <a:r>
              <a:rPr lang="it-IT" sz="1200" dirty="0" err="1">
                <a:solidFill>
                  <a:schemeClr val="tx1"/>
                </a:solidFill>
              </a:rPr>
              <a:t>not</a:t>
            </a:r>
            <a:r>
              <a:rPr lang="it-IT" sz="1200" dirty="0">
                <a:solidFill>
                  <a:schemeClr val="tx1"/>
                </a:solidFill>
              </a:rPr>
              <a:t> 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that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is</a:t>
            </a:r>
            <a:r>
              <a:rPr lang="it-IT" sz="1200" dirty="0">
                <a:solidFill>
                  <a:schemeClr val="tx1"/>
                </a:solidFill>
              </a:rPr>
              <a:t> the </a:t>
            </a:r>
            <a:r>
              <a:rPr lang="it-IT" sz="1200" dirty="0" err="1">
                <a:solidFill>
                  <a:schemeClr val="tx1"/>
                </a:solidFill>
              </a:rPr>
              <a:t>question</a:t>
            </a:r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B656F74-CC57-4D82-A4A5-DE21C6FA193F}"/>
              </a:ext>
            </a:extLst>
          </p:cNvPr>
          <p:cNvSpPr/>
          <p:nvPr/>
        </p:nvSpPr>
        <p:spPr>
          <a:xfrm>
            <a:off x="6900530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3434ED9-DBDA-4F66-9467-C8AE90932454}"/>
              </a:ext>
            </a:extLst>
          </p:cNvPr>
          <p:cNvSpPr/>
          <p:nvPr/>
        </p:nvSpPr>
        <p:spPr>
          <a:xfrm>
            <a:off x="7243893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ADBC253-20D1-4CCD-A4E5-146A0A7D4A09}"/>
              </a:ext>
            </a:extLst>
          </p:cNvPr>
          <p:cNvSpPr/>
          <p:nvPr/>
        </p:nvSpPr>
        <p:spPr>
          <a:xfrm>
            <a:off x="7587256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6" name="Picture 12" descr="Download Pac-Man Ghost Transparent Image HQ PNG Image | FreePNGImg">
            <a:extLst>
              <a:ext uri="{FF2B5EF4-FFF2-40B4-BE49-F238E27FC236}">
                <a16:creationId xmlns:a16="http://schemas.microsoft.com/office/drawing/2014/main" id="{9864E0D4-422E-48A6-9D24-27F448E0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65" y="2742181"/>
            <a:ext cx="846350" cy="8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9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662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function: two macro heuristics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Utility 0: safe environment</a:t>
            </a:r>
            <a:endParaRPr sz="1600" dirty="0"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701551" y="2920016"/>
            <a:ext cx="2228323" cy="1314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Suggests the agent the action to perform to eat pills as if adversaries do not exist. If they are “far enough” it can be an acceptable approximation.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increase the score</a:t>
            </a:r>
            <a:endParaRPr sz="1200" dirty="0">
              <a:latin typeface="Fira Sans Condensed ExtraBold"/>
            </a:endParaRPr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500009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1600" dirty="0"/>
              <a:t>Utility 1: dangerous environment</a:t>
            </a:r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8"/>
            <a:ext cx="2390100" cy="1296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200" dirty="0">
                <a:latin typeface="Fira Sans Condensed ExtraBold"/>
              </a:rPr>
              <a:t>Suggests the agent the action to perform when adversaries are too close, to eat them or escape. Comes to play only if they are not “far enough”.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/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keep Ms. Pac-Man alive</a:t>
            </a:r>
            <a:endParaRPr sz="1200" dirty="0">
              <a:latin typeface="Fira Sans Condensed ExtraBold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Cassaforte">
            <a:extLst>
              <a:ext uri="{FF2B5EF4-FFF2-40B4-BE49-F238E27FC236}">
                <a16:creationId xmlns:a16="http://schemas.microsoft.com/office/drawing/2014/main" id="{3DD967E0-ED75-465B-B2F2-6B449D87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886" y="1614611"/>
            <a:ext cx="717977" cy="717977"/>
          </a:xfrm>
          <a:prstGeom prst="rect">
            <a:avLst/>
          </a:prstGeom>
        </p:spPr>
      </p:pic>
      <p:pic>
        <p:nvPicPr>
          <p:cNvPr id="5" name="Elemento grafico 4" descr="Sirena">
            <a:extLst>
              <a:ext uri="{FF2B5EF4-FFF2-40B4-BE49-F238E27FC236}">
                <a16:creationId xmlns:a16="http://schemas.microsoft.com/office/drawing/2014/main" id="{84A2DD05-72F2-4B8C-9FC9-F89F6AF85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5511" y="1609384"/>
            <a:ext cx="717977" cy="7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93980"/>
            <a:ext cx="3488171" cy="299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close</a:t>
            </a:r>
            <a:r>
              <a:rPr lang="it-IT" dirty="0"/>
              <a:t> to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 err="1"/>
              <a:t>reachable</a:t>
            </a:r>
            <a:r>
              <a:rPr lang="it-IT" dirty="0"/>
              <a:t> by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ensure</a:t>
            </a:r>
            <a:r>
              <a:rPr lang="it-IT" dirty="0"/>
              <a:t> an </a:t>
            </a:r>
            <a:r>
              <a:rPr lang="it-IT" dirty="0" err="1"/>
              <a:t>escape</a:t>
            </a:r>
            <a:r>
              <a:rPr lang="it-IT" dirty="0"/>
              <a:t> way in case of </a:t>
            </a:r>
            <a:r>
              <a:rPr lang="it-IT" dirty="0" err="1"/>
              <a:t>danger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multiple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07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0: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D34344-8555-4018-ACE0-D5F6BDB4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9563" y="1283907"/>
            <a:ext cx="2884788" cy="34218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3F4F5D-7021-417A-B600-74C83571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55" y="1283907"/>
            <a:ext cx="2945796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71601"/>
            <a:ext cx="3506245" cy="3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ghosts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chasing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other</a:t>
            </a:r>
            <a:r>
              <a:rPr lang="it-IT" dirty="0"/>
              <a:t> non </a:t>
            </a:r>
            <a:r>
              <a:rPr lang="it-IT" dirty="0" err="1"/>
              <a:t>edible</a:t>
            </a:r>
            <a:r>
              <a:rPr lang="it-IT" dirty="0"/>
              <a:t> ghosts </a:t>
            </a:r>
            <a:r>
              <a:rPr lang="it-IT" dirty="0" err="1"/>
              <a:t>hang</a:t>
            </a:r>
            <a:r>
              <a:rPr lang="it-IT" dirty="0"/>
              <a:t> </a:t>
            </a:r>
            <a:r>
              <a:rPr lang="it-IT" dirty="0" err="1"/>
              <a:t>around</a:t>
            </a:r>
            <a:endParaRPr lang="it-IT" dirty="0"/>
          </a:p>
          <a:p>
            <a:pPr marL="285750" indent="-285750">
              <a:buSzPts val="1100"/>
            </a:pPr>
            <a:endParaRPr lang="it-IT" dirty="0"/>
          </a:p>
          <a:p>
            <a:pPr marL="285750" indent="-285750">
              <a:buSzPts val="1100"/>
            </a:pPr>
            <a:r>
              <a:rPr lang="it-IT" dirty="0"/>
              <a:t>Escape to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can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reach</a:t>
            </a:r>
            <a:r>
              <a:rPr lang="it-IT" dirty="0"/>
              <a:t> a position with more </a:t>
            </a:r>
            <a:r>
              <a:rPr lang="it-IT" dirty="0" err="1"/>
              <a:t>than</a:t>
            </a:r>
            <a:r>
              <a:rPr lang="it-IT" dirty="0"/>
              <a:t> a single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28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1: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 descr="Immagine che contiene via&#10;&#10;Descrizione generata automaticamente">
            <a:extLst>
              <a:ext uri="{FF2B5EF4-FFF2-40B4-BE49-F238E27FC236}">
                <a16:creationId xmlns:a16="http://schemas.microsoft.com/office/drawing/2014/main" id="{F57553CE-2DEA-4EAD-A905-7D096CA0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74" y="1283907"/>
            <a:ext cx="2901961" cy="34218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ABB9587-BB04-44BD-9442-964353BDD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74" y="1283907"/>
            <a:ext cx="2909567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dirty="0"/>
              <a:t>The agent maps the heuristics into target indices of the map</a:t>
            </a:r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A search algorithm explores the state of the reachable points of the map to find the solution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39206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acchi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Fiocco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Rapinatore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Experimental </a:t>
            </a:r>
            <a:br>
              <a:rPr lang="en-GB" sz="3200" dirty="0"/>
            </a:br>
            <a:r>
              <a:rPr lang="en-GB" sz="3200" dirty="0"/>
              <a:t>results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Statistical analysis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59885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 setting</a:t>
            </a:r>
            <a:r>
              <a:rPr lang="en-GB" dirty="0">
                <a:solidFill>
                  <a:schemeClr val="dk1"/>
                </a:solidFill>
              </a:rPr>
              <a:t>.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BFA5A0A-3288-4C65-89AB-BF50E04F4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265620"/>
              </p:ext>
            </p:extLst>
          </p:nvPr>
        </p:nvGraphicFramePr>
        <p:xfrm>
          <a:off x="1662223" y="1009150"/>
          <a:ext cx="5819554" cy="3871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9B1B8B-C491-4DFC-AE44-2BC023665FE7}"/>
              </a:ext>
            </a:extLst>
          </p:cNvPr>
          <p:cNvSpPr txBox="1"/>
          <p:nvPr/>
        </p:nvSpPr>
        <p:spPr>
          <a:xfrm>
            <a:off x="1828800" y="158185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1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D58E828-4B3D-4F2C-9F03-79BA4DB087AD}"/>
              </a:ext>
            </a:extLst>
          </p:cNvPr>
          <p:cNvSpPr txBox="1"/>
          <p:nvPr/>
        </p:nvSpPr>
        <p:spPr>
          <a:xfrm>
            <a:off x="2098158" y="274493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2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5047B8-091F-48B2-A9B6-3BACB96088AC}"/>
              </a:ext>
            </a:extLst>
          </p:cNvPr>
          <p:cNvSpPr txBox="1"/>
          <p:nvPr/>
        </p:nvSpPr>
        <p:spPr>
          <a:xfrm>
            <a:off x="1828800" y="390801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L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2660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928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123620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68570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46780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17340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44420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5640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3450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58825.9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58573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23759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20639.5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27123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3386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8973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11276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66.2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51.8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31.5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6A48979-AE43-4EAD-ABA5-F4FCA7DA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7" t="10955" r="9432" b="4497"/>
          <a:stretch/>
        </p:blipFill>
        <p:spPr>
          <a:xfrm>
            <a:off x="789511" y="1396721"/>
            <a:ext cx="3782489" cy="3094075"/>
          </a:xfrm>
          <a:prstGeom prst="rect">
            <a:avLst/>
          </a:prstGeom>
        </p:spPr>
      </p:pic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5201362" y="1668608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The radar plot shows that the score is correlated to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Match time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Ghosts eaten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Level reached</a:t>
            </a:r>
          </a:p>
        </p:txBody>
      </p:sp>
    </p:spTree>
    <p:extLst>
      <p:ext uri="{BB962C8B-B14F-4D97-AF65-F5344CB8AC3E}">
        <p14:creationId xmlns:p14="http://schemas.microsoft.com/office/powerpoint/2010/main" val="165851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4282426" y="526350"/>
            <a:ext cx="4010100" cy="3355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tx1"/>
                </a:solidFill>
              </a:rPr>
              <a:t>Ms. Pac-Man  intelligent agent</a:t>
            </a:r>
            <a:endParaRPr sz="5400" dirty="0"/>
          </a:p>
        </p:txBody>
      </p:sp>
      <p:sp>
        <p:nvSpPr>
          <p:cNvPr id="3" name="Google Shape;250;p27">
            <a:extLst>
              <a:ext uri="{FF2B5EF4-FFF2-40B4-BE49-F238E27FC236}">
                <a16:creationId xmlns:a16="http://schemas.microsoft.com/office/drawing/2014/main" id="{7B01D7FC-F577-41FE-B4FB-61442A7BC8D3}"/>
              </a:ext>
            </a:extLst>
          </p:cNvPr>
          <p:cNvSpPr txBox="1">
            <a:spLocks/>
          </p:cNvSpPr>
          <p:nvPr/>
        </p:nvSpPr>
        <p:spPr>
          <a:xfrm>
            <a:off x="4282425" y="3881404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Course of Artificial Intelligence</a:t>
            </a:r>
          </a:p>
          <a:p>
            <a:pPr algn="r"/>
            <a:r>
              <a:rPr lang="en-US" sz="1800" dirty="0" err="1">
                <a:solidFill>
                  <a:schemeClr val="accent2"/>
                </a:solidFill>
                <a:latin typeface="Fira Sans Condensed"/>
              </a:rPr>
              <a:t>A.y</a:t>
            </a:r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. 2019/2020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6985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131180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69720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53880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57680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7800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37660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6189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74607.5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59326.9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24314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23132.5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30688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9581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10365.73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83.3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26.4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8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5201362" y="1668608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The agent maps the heuristics into target indices of the map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A search algorithm explores the state of the reachable points of the map to find the solution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EDC2106-8250-4307-90B3-C5CD2D62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9" t="10543" r="10674" b="3670"/>
          <a:stretch/>
        </p:blipFill>
        <p:spPr>
          <a:xfrm>
            <a:off x="836204" y="1391592"/>
            <a:ext cx="3726513" cy="30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29400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</a:t>
            </a:r>
            <a:r>
              <a:rPr lang="en-GB" dirty="0"/>
              <a:t>hyper-parameters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438629" y="2288617"/>
            <a:ext cx="2770063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Distance hyper-parameters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395224" y="2719940"/>
            <a:ext cx="2770064" cy="1806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Used in the heuristics applied to identify the known environment configurations and in the search algorithms to find maze targets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/>
              <a:t>Can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overall</a:t>
            </a:r>
            <a:r>
              <a:rPr lang="it-IT" dirty="0"/>
              <a:t> agent </a:t>
            </a:r>
            <a:r>
              <a:rPr lang="it-IT" dirty="0" err="1"/>
              <a:t>behavior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4572000" y="2287216"/>
            <a:ext cx="337833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Utility function hyper-parameters</a:t>
            </a:r>
            <a:endParaRPr b="1" dirty="0"/>
          </a:p>
        </p:txBody>
      </p:sp>
      <p:sp>
        <p:nvSpPr>
          <p:cNvPr id="350" name="Google Shape;350;p31"/>
          <p:cNvSpPr/>
          <p:nvPr/>
        </p:nvSpPr>
        <p:spPr>
          <a:xfrm>
            <a:off x="2431772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5825870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Righello">
            <a:extLst>
              <a:ext uri="{FF2B5EF4-FFF2-40B4-BE49-F238E27FC236}">
                <a16:creationId xmlns:a16="http://schemas.microsoft.com/office/drawing/2014/main" id="{081887BA-9E2A-45A0-ADF8-3998C79E0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009" y="1477427"/>
            <a:ext cx="505304" cy="505304"/>
          </a:xfrm>
          <a:prstGeom prst="rect">
            <a:avLst/>
          </a:prstGeom>
        </p:spPr>
      </p:pic>
      <p:pic>
        <p:nvPicPr>
          <p:cNvPr id="5" name="Elemento grafico 4" descr="Grafico a barre da destra a sinistra">
            <a:extLst>
              <a:ext uri="{FF2B5EF4-FFF2-40B4-BE49-F238E27FC236}">
                <a16:creationId xmlns:a16="http://schemas.microsoft.com/office/drawing/2014/main" id="{7B5B479B-D5F2-4876-8C1C-2DDDB30D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2101" y="1433021"/>
            <a:ext cx="591316" cy="591316"/>
          </a:xfrm>
          <a:prstGeom prst="rect">
            <a:avLst/>
          </a:prstGeom>
        </p:spPr>
      </p:pic>
      <p:sp>
        <p:nvSpPr>
          <p:cNvPr id="30" name="Google Shape;345;p31">
            <a:extLst>
              <a:ext uri="{FF2B5EF4-FFF2-40B4-BE49-F238E27FC236}">
                <a16:creationId xmlns:a16="http://schemas.microsoft.com/office/drawing/2014/main" id="{94FDEE04-6B9A-4DBC-A0CD-CCE9D6E6446A}"/>
              </a:ext>
            </a:extLst>
          </p:cNvPr>
          <p:cNvSpPr txBox="1">
            <a:spLocks/>
          </p:cNvSpPr>
          <p:nvPr/>
        </p:nvSpPr>
        <p:spPr>
          <a:xfrm>
            <a:off x="4832726" y="2718540"/>
            <a:ext cx="2770064" cy="180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agent autonomously learns which actions are "good" and which are "bad“ looking at its 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 given system of values could be more suitable than another to face a specific ghost team</a:t>
            </a:r>
          </a:p>
        </p:txBody>
      </p:sp>
    </p:spTree>
    <p:extLst>
      <p:ext uri="{BB962C8B-B14F-4D97-AF65-F5344CB8AC3E}">
        <p14:creationId xmlns:p14="http://schemas.microsoft.com/office/powerpoint/2010/main" val="151609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296599"/>
            <a:ext cx="3538143" cy="3137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Optimization problem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Find the hyper-parameters that maximize the score of the agent</a:t>
            </a:r>
          </a:p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A local search algorithm explores the parameters space to maximize the score objective function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Problem: the objective function is unknown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it-IT" dirty="0" err="1"/>
              <a:t>Computationally</a:t>
            </a:r>
            <a:r>
              <a:rPr lang="it-IT" dirty="0"/>
              <a:t> </a:t>
            </a:r>
            <a:r>
              <a:rPr lang="it-IT" dirty="0" err="1"/>
              <a:t>intensite</a:t>
            </a:r>
            <a:r>
              <a:rPr lang="it-IT" dirty="0"/>
              <a:t> task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89060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ena di autostrada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Dadi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Grillo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Random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spread out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could stay safe even with a lower threshold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the agent may dare when going towards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chaseDistance</a:t>
            </a:r>
            <a:r>
              <a:rPr lang="en-GB" sz="1600" dirty="0"/>
              <a:t>, it may be useful to adjust the distance value to detect if ghosts are chasing the agent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DED5E7D-2C90-4491-B1ED-D7BFDC20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8" t="9323" r="12474" b="1344"/>
          <a:stretch/>
        </p:blipFill>
        <p:spPr>
          <a:xfrm>
            <a:off x="672350" y="1391592"/>
            <a:ext cx="4020790" cy="309920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A44A1F-CF7C-43A2-90CA-5BAA4879E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70" y="1551717"/>
            <a:ext cx="4157432" cy="27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F474D9AA-E772-4F3F-9E62-24EBEFF3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9" t="8181" r="13716" b="1872"/>
          <a:stretch/>
        </p:blipFill>
        <p:spPr>
          <a:xfrm>
            <a:off x="672350" y="1391592"/>
            <a:ext cx="3996415" cy="3099205"/>
          </a:xfrm>
          <a:prstGeom prst="rect">
            <a:avLst/>
          </a:prstGeom>
        </p:spPr>
      </p:pic>
      <p:sp>
        <p:nvSpPr>
          <p:cNvPr id="7" name="Google Shape;317;p30">
            <a:extLst>
              <a:ext uri="{FF2B5EF4-FFF2-40B4-BE49-F238E27FC236}">
                <a16:creationId xmlns:a16="http://schemas.microsoft.com/office/drawing/2014/main" id="{DB673C3A-90EB-4337-A187-8DEA2B4FAA6E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clustered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can be more cautious to avoid being trapped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prevent getting too close to ghosts when chasing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eatDistance</a:t>
            </a:r>
            <a:r>
              <a:rPr lang="en-GB" sz="1600" dirty="0"/>
              <a:t>, encourage the agent to eat ghosts because they are close together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4C7402D-BAAF-4ACE-B94E-6555F540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0" y="1555888"/>
            <a:ext cx="4144951" cy="2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statistics – general look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C821ED-D15C-4680-B437-75B8E920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8" y="1292450"/>
            <a:ext cx="4427256" cy="33204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843DA6-5844-48AE-884F-4C0CEFAAE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58" y="1292450"/>
            <a:ext cx="4427257" cy="33204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F9ACCE-1799-44D2-9E6C-B676B0621C81}"/>
              </a:ext>
            </a:extLst>
          </p:cNvPr>
          <p:cNvSpPr txBox="1"/>
          <p:nvPr/>
        </p:nvSpPr>
        <p:spPr>
          <a:xfrm>
            <a:off x="1985646" y="113856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  <a:sym typeface="Fira Sans Condensed"/>
              </a:rPr>
              <a:t>Vs Random</a:t>
            </a:r>
            <a:endParaRPr lang="en-GB" sz="1600" dirty="0">
              <a:solidFill>
                <a:schemeClr val="dk1"/>
              </a:solidFill>
              <a:latin typeface="Fira Sans Condensed"/>
              <a:sym typeface="Fira Sans Condense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47131-0EA3-42E1-9DB5-105C10B55F4F}"/>
              </a:ext>
            </a:extLst>
          </p:cNvPr>
          <p:cNvSpPr txBox="1"/>
          <p:nvPr/>
        </p:nvSpPr>
        <p:spPr>
          <a:xfrm>
            <a:off x="6031776" y="1138559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</a:rPr>
              <a:t>Vs Aggressive</a:t>
            </a:r>
            <a:endParaRPr lang="en-GB" sz="1600" dirty="0">
              <a:solidFill>
                <a:schemeClr val="dk1"/>
              </a:solidFill>
              <a:latin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65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36115" y="1731738"/>
            <a:ext cx="3333900" cy="3195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Good game statistics with two different strategies in the same agent against Random and Aggressive ghosts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Statistical analysis lead to the right direction for the controller improvements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Matching between expected results and observed results during the experiments</a:t>
            </a:r>
          </a:p>
          <a:p>
            <a:pPr>
              <a:spcBef>
                <a:spcPts val="1000"/>
              </a:spcBef>
            </a:pPr>
            <a:r>
              <a:rPr lang="it-IT" dirty="0" err="1">
                <a:solidFill>
                  <a:schemeClr val="tx1"/>
                </a:solidFill>
              </a:rPr>
              <a:t>Successful</a:t>
            </a:r>
            <a:r>
              <a:rPr lang="it-IT" dirty="0">
                <a:solidFill>
                  <a:schemeClr val="tx1"/>
                </a:solidFill>
              </a:rPr>
              <a:t> learning procedure</a:t>
            </a:r>
          </a:p>
        </p:txBody>
      </p:sp>
      <p:sp>
        <p:nvSpPr>
          <p:cNvPr id="11" name="Google Shape;366;p32">
            <a:extLst>
              <a:ext uri="{FF2B5EF4-FFF2-40B4-BE49-F238E27FC236}">
                <a16:creationId xmlns:a16="http://schemas.microsoft.com/office/drawing/2014/main" id="{0A5D38FB-7A3C-49B0-8580-C276A566197D}"/>
              </a:ext>
            </a:extLst>
          </p:cNvPr>
          <p:cNvSpPr txBox="1">
            <a:spLocks/>
          </p:cNvSpPr>
          <p:nvPr/>
        </p:nvSpPr>
        <p:spPr>
          <a:xfrm>
            <a:off x="821450" y="588438"/>
            <a:ext cx="3062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n" sz="9600" dirty="0">
                <a:solidFill>
                  <a:schemeClr val="tx1"/>
                </a:solidFill>
              </a:rPr>
              <a:t>04</a:t>
            </a:r>
            <a:r>
              <a:rPr lang="en" sz="9600" dirty="0">
                <a:solidFill>
                  <a:srgbClr val="FB9D9A"/>
                </a:solidFill>
              </a:rPr>
              <a:t>.</a:t>
            </a:r>
          </a:p>
        </p:txBody>
      </p:sp>
      <p:sp>
        <p:nvSpPr>
          <p:cNvPr id="12" name="Google Shape;365;p32">
            <a:extLst>
              <a:ext uri="{FF2B5EF4-FFF2-40B4-BE49-F238E27FC236}">
                <a16:creationId xmlns:a16="http://schemas.microsoft.com/office/drawing/2014/main" id="{C627733D-23D6-4BE8-9679-0D2FE0963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50" y="2990863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tx1"/>
                </a:solidFill>
              </a:rPr>
              <a:t>Conclusions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3" name="Google Shape;367;p32">
            <a:extLst>
              <a:ext uri="{FF2B5EF4-FFF2-40B4-BE49-F238E27FC236}">
                <a16:creationId xmlns:a16="http://schemas.microsoft.com/office/drawing/2014/main" id="{CA09D68D-3B5B-4750-82CE-B508665BC7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450" y="3935488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dirty="0" err="1">
                <a:solidFill>
                  <a:schemeClr val="accent1"/>
                </a:solidFill>
              </a:rPr>
              <a:t>Final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considerations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9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67734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Thanks for the attention</a:t>
            </a:r>
            <a:r>
              <a:rPr lang="en" sz="4800" dirty="0">
                <a:solidFill>
                  <a:schemeClr val="dk1"/>
                </a:solidFill>
              </a:rPr>
              <a:t>!</a:t>
            </a:r>
            <a:endParaRPr sz="4800" dirty="0">
              <a:solidFill>
                <a:schemeClr val="dk1"/>
              </a:solidFill>
            </a:endParaRPr>
          </a:p>
        </p:txBody>
      </p: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Marco </a:t>
            </a:r>
            <a:r>
              <a:rPr lang="en-GB" sz="1800" dirty="0" err="1"/>
              <a:t>Carpentiero</a:t>
            </a:r>
            <a:endParaRPr sz="1800" dirty="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" sz="1400" dirty="0"/>
              <a:t>0622700839</a:t>
            </a:r>
            <a:endParaRPr sz="1400" dirty="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Ilaria </a:t>
            </a:r>
            <a:br>
              <a:rPr lang="en-GB" sz="1800" dirty="0"/>
            </a:br>
            <a:r>
              <a:rPr lang="en-GB" sz="1800" dirty="0"/>
              <a:t>Gigi</a:t>
            </a:r>
            <a:endParaRPr sz="1800" dirty="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0622700809</a:t>
            </a:r>
            <a:endParaRPr sz="1400" dirty="0"/>
          </a:p>
        </p:txBody>
      </p:sp>
      <p:grpSp>
        <p:nvGrpSpPr>
          <p:cNvPr id="49" name="Google Shape;926;p52">
            <a:extLst>
              <a:ext uri="{FF2B5EF4-FFF2-40B4-BE49-F238E27FC236}">
                <a16:creationId xmlns:a16="http://schemas.microsoft.com/office/drawing/2014/main" id="{2B1B3F96-24E7-41E1-8845-6A0A11D708DC}"/>
              </a:ext>
            </a:extLst>
          </p:cNvPr>
          <p:cNvGrpSpPr>
            <a:grpSpLocks noChangeAspect="1"/>
          </p:cNvGrpSpPr>
          <p:nvPr/>
        </p:nvGrpSpPr>
        <p:grpSpPr>
          <a:xfrm>
            <a:off x="4884017" y="1746120"/>
            <a:ext cx="1200492" cy="2392821"/>
            <a:chOff x="6204225" y="2996225"/>
            <a:chExt cx="908175" cy="1810175"/>
          </a:xfrm>
        </p:grpSpPr>
        <p:sp>
          <p:nvSpPr>
            <p:cNvPr id="51" name="Google Shape;928;p52">
              <a:extLst>
                <a:ext uri="{FF2B5EF4-FFF2-40B4-BE49-F238E27FC236}">
                  <a16:creationId xmlns:a16="http://schemas.microsoft.com/office/drawing/2014/main" id="{4B18E44B-C48D-4C68-8BE0-7C47CC3F83D0}"/>
                </a:ext>
              </a:extLst>
            </p:cNvPr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9;p52">
              <a:extLst>
                <a:ext uri="{FF2B5EF4-FFF2-40B4-BE49-F238E27FC236}">
                  <a16:creationId xmlns:a16="http://schemas.microsoft.com/office/drawing/2014/main" id="{325F8316-93F4-4B8F-BE8E-7B16676EA7D7}"/>
                </a:ext>
              </a:extLst>
            </p:cNvPr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0;p52">
              <a:extLst>
                <a:ext uri="{FF2B5EF4-FFF2-40B4-BE49-F238E27FC236}">
                  <a16:creationId xmlns:a16="http://schemas.microsoft.com/office/drawing/2014/main" id="{EA00B3BA-0236-4F33-8345-68F434723F3F}"/>
                </a:ext>
              </a:extLst>
            </p:cNvPr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1;p52">
              <a:extLst>
                <a:ext uri="{FF2B5EF4-FFF2-40B4-BE49-F238E27FC236}">
                  <a16:creationId xmlns:a16="http://schemas.microsoft.com/office/drawing/2014/main" id="{52DE06EB-51FE-4AFA-8F50-DF904557138D}"/>
                </a:ext>
              </a:extLst>
            </p:cNvPr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2;p52">
              <a:extLst>
                <a:ext uri="{FF2B5EF4-FFF2-40B4-BE49-F238E27FC236}">
                  <a16:creationId xmlns:a16="http://schemas.microsoft.com/office/drawing/2014/main" id="{11335A42-2DF0-47A8-A785-2DDDC706A78D}"/>
                </a:ext>
              </a:extLst>
            </p:cNvPr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3;p52">
              <a:extLst>
                <a:ext uri="{FF2B5EF4-FFF2-40B4-BE49-F238E27FC236}">
                  <a16:creationId xmlns:a16="http://schemas.microsoft.com/office/drawing/2014/main" id="{7DE7EE33-0625-44DA-9FD5-ECE87330DE81}"/>
                </a:ext>
              </a:extLst>
            </p:cNvPr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4;p52">
              <a:extLst>
                <a:ext uri="{FF2B5EF4-FFF2-40B4-BE49-F238E27FC236}">
                  <a16:creationId xmlns:a16="http://schemas.microsoft.com/office/drawing/2014/main" id="{00E58B94-7A22-4F9C-A84C-28F737C4787C}"/>
                </a:ext>
              </a:extLst>
            </p:cNvPr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5;p52">
              <a:extLst>
                <a:ext uri="{FF2B5EF4-FFF2-40B4-BE49-F238E27FC236}">
                  <a16:creationId xmlns:a16="http://schemas.microsoft.com/office/drawing/2014/main" id="{1ECC96C9-D9B0-46F3-BE41-B56253B7EB76}"/>
                </a:ext>
              </a:extLst>
            </p:cNvPr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6;p52">
              <a:extLst>
                <a:ext uri="{FF2B5EF4-FFF2-40B4-BE49-F238E27FC236}">
                  <a16:creationId xmlns:a16="http://schemas.microsoft.com/office/drawing/2014/main" id="{D8F2AA1E-6E9D-4EA4-B01B-734747EDF1E1}"/>
                </a:ext>
              </a:extLst>
            </p:cNvPr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7;p52">
              <a:extLst>
                <a:ext uri="{FF2B5EF4-FFF2-40B4-BE49-F238E27FC236}">
                  <a16:creationId xmlns:a16="http://schemas.microsoft.com/office/drawing/2014/main" id="{B722024F-087D-4D0C-97AF-766E2E2380DA}"/>
                </a:ext>
              </a:extLst>
            </p:cNvPr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8;p52">
              <a:extLst>
                <a:ext uri="{FF2B5EF4-FFF2-40B4-BE49-F238E27FC236}">
                  <a16:creationId xmlns:a16="http://schemas.microsoft.com/office/drawing/2014/main" id="{3B34C54E-E9C9-4320-9DDE-B0A2DBA0608C}"/>
                </a:ext>
              </a:extLst>
            </p:cNvPr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39;p52">
              <a:extLst>
                <a:ext uri="{FF2B5EF4-FFF2-40B4-BE49-F238E27FC236}">
                  <a16:creationId xmlns:a16="http://schemas.microsoft.com/office/drawing/2014/main" id="{5E274FFC-C772-4CE7-A3FA-35658D8BF5AA}"/>
                </a:ext>
              </a:extLst>
            </p:cNvPr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0;p52">
              <a:extLst>
                <a:ext uri="{FF2B5EF4-FFF2-40B4-BE49-F238E27FC236}">
                  <a16:creationId xmlns:a16="http://schemas.microsoft.com/office/drawing/2014/main" id="{9750249B-F405-499E-9676-C3B21C39FA1E}"/>
                </a:ext>
              </a:extLst>
            </p:cNvPr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;p52">
              <a:extLst>
                <a:ext uri="{FF2B5EF4-FFF2-40B4-BE49-F238E27FC236}">
                  <a16:creationId xmlns:a16="http://schemas.microsoft.com/office/drawing/2014/main" id="{C63D8BE4-D42C-4A91-BAEB-DED0791FB0A7}"/>
                </a:ext>
              </a:extLst>
            </p:cNvPr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2;p52">
              <a:extLst>
                <a:ext uri="{FF2B5EF4-FFF2-40B4-BE49-F238E27FC236}">
                  <a16:creationId xmlns:a16="http://schemas.microsoft.com/office/drawing/2014/main" id="{C6C966F6-0653-47D4-BEBE-3F8D77EC3D41}"/>
                </a:ext>
              </a:extLst>
            </p:cNvPr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943;p52">
              <a:extLst>
                <a:ext uri="{FF2B5EF4-FFF2-40B4-BE49-F238E27FC236}">
                  <a16:creationId xmlns:a16="http://schemas.microsoft.com/office/drawing/2014/main" id="{B1D8AB3B-B592-463E-91DF-EFCE2463FFD1}"/>
                </a:ext>
              </a:extLst>
            </p:cNvPr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4;p52">
              <a:extLst>
                <a:ext uri="{FF2B5EF4-FFF2-40B4-BE49-F238E27FC236}">
                  <a16:creationId xmlns:a16="http://schemas.microsoft.com/office/drawing/2014/main" id="{8F212E7B-6012-4E39-BFA4-EE64930B4EBA}"/>
                </a:ext>
              </a:extLst>
            </p:cNvPr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5;p52">
              <a:extLst>
                <a:ext uri="{FF2B5EF4-FFF2-40B4-BE49-F238E27FC236}">
                  <a16:creationId xmlns:a16="http://schemas.microsoft.com/office/drawing/2014/main" id="{E2125680-0781-43F9-B4CD-BBD56256685C}"/>
                </a:ext>
              </a:extLst>
            </p:cNvPr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01</a:t>
            </a:r>
            <a:r>
              <a:rPr lang="en" sz="3600" dirty="0">
                <a:solidFill>
                  <a:srgbClr val="E17C78"/>
                </a:solidFill>
              </a:rPr>
              <a:t> .</a:t>
            </a:r>
            <a:endParaRPr sz="3600" dirty="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-GB" sz="1400" dirty="0"/>
              <a:t>Design goals </a:t>
            </a:r>
            <a:r>
              <a:rPr lang="it-IT" sz="1400" dirty="0"/>
              <a:t>and agent </a:t>
            </a:r>
            <a:r>
              <a:rPr lang="it-IT" sz="1400" dirty="0" err="1"/>
              <a:t>function</a:t>
            </a:r>
            <a:endParaRPr lang="it-IT" sz="1400" dirty="0"/>
          </a:p>
          <a:p>
            <a:pPr marL="0" indent="0" algn="r">
              <a:spcAft>
                <a:spcPts val="1600"/>
              </a:spcAft>
              <a:buNone/>
            </a:pPr>
            <a:endParaRPr lang="en-GB" sz="1400" dirty="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02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400" dirty="0"/>
              <a:t>Experimental results and statistical analysis</a:t>
            </a:r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03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GB" sz="1400" dirty="0"/>
              <a:t>Learning: improve the agent performance</a:t>
            </a:r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04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Final considerations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825" name="Google Shape;825;p47"/>
          <p:cNvCxnSpPr>
            <a:cxnSpLocks/>
            <a:stCxn id="817" idx="3"/>
            <a:endCxn id="813" idx="2"/>
          </p:cNvCxnSpPr>
          <p:nvPr/>
        </p:nvCxnSpPr>
        <p:spPr>
          <a:xfrm>
            <a:off x="2630275" y="2070801"/>
            <a:ext cx="1690600" cy="2085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cxnSpLocks/>
            <a:stCxn id="819" idx="1"/>
            <a:endCxn id="814" idx="4"/>
          </p:cNvCxnSpPr>
          <p:nvPr/>
        </p:nvCxnSpPr>
        <p:spPr>
          <a:xfrm rot="10800000" flipV="1">
            <a:off x="5128076" y="2070800"/>
            <a:ext cx="1385625" cy="72749"/>
          </a:xfrm>
          <a:prstGeom prst="bentConnector4">
            <a:avLst>
              <a:gd name="adj1" fmla="val 46823"/>
              <a:gd name="adj2" fmla="val 70784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cxnSpLocks/>
            <a:stCxn id="821" idx="3"/>
            <a:endCxn id="815" idx="4"/>
          </p:cNvCxnSpPr>
          <p:nvPr/>
        </p:nvCxnSpPr>
        <p:spPr>
          <a:xfrm flipV="1">
            <a:off x="2630275" y="2786475"/>
            <a:ext cx="1602550" cy="696376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cxnSpLocks/>
            <a:stCxn id="816" idx="6"/>
            <a:endCxn id="823" idx="1"/>
          </p:cNvCxnSpPr>
          <p:nvPr/>
        </p:nvCxnSpPr>
        <p:spPr>
          <a:xfrm>
            <a:off x="5454250" y="2788925"/>
            <a:ext cx="1059450" cy="6939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29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34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Agent </a:t>
            </a:r>
            <a:r>
              <a:rPr lang="it-IT" dirty="0" err="1"/>
              <a:t>program</a:t>
            </a:r>
            <a:r>
              <a:rPr lang="it-IT" dirty="0"/>
              <a:t> and agent </a:t>
            </a:r>
            <a:r>
              <a:rPr lang="it-IT" dirty="0" err="1"/>
              <a:t>function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1205447" y="3589128"/>
            <a:ext cx="211195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Experimental results</a:t>
            </a:r>
            <a:endParaRPr dirty="0"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1290773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Statistical </a:t>
            </a:r>
            <a:r>
              <a:rPr lang="it-IT" dirty="0" err="1"/>
              <a:t>analysis</a:t>
            </a:r>
            <a:r>
              <a:rPr lang="it-IT" dirty="0"/>
              <a:t> of the </a:t>
            </a:r>
            <a:r>
              <a:rPr lang="it-IT" dirty="0" err="1"/>
              <a:t>experiments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3686498" y="358912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3686498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1361135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3756860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18" name="Google Shape;306;p29">
            <a:extLst>
              <a:ext uri="{FF2B5EF4-FFF2-40B4-BE49-F238E27FC236}">
                <a16:creationId xmlns:a16="http://schemas.microsoft.com/office/drawing/2014/main" id="{DF36BFCE-9643-4F17-A107-253776BAEDD0}"/>
              </a:ext>
            </a:extLst>
          </p:cNvPr>
          <p:cNvSpPr txBox="1">
            <a:spLocks/>
          </p:cNvSpPr>
          <p:nvPr/>
        </p:nvSpPr>
        <p:spPr>
          <a:xfrm>
            <a:off x="5996898" y="3589128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dirty="0"/>
              <a:t>Conclusions</a:t>
            </a:r>
          </a:p>
        </p:txBody>
      </p:sp>
      <p:sp>
        <p:nvSpPr>
          <p:cNvPr id="19" name="Google Shape;307;p29">
            <a:extLst>
              <a:ext uri="{FF2B5EF4-FFF2-40B4-BE49-F238E27FC236}">
                <a16:creationId xmlns:a16="http://schemas.microsoft.com/office/drawing/2014/main" id="{BCDC98A4-C6B0-4BF7-AB9D-F701574C20E5}"/>
              </a:ext>
            </a:extLst>
          </p:cNvPr>
          <p:cNvSpPr txBox="1">
            <a:spLocks/>
          </p:cNvSpPr>
          <p:nvPr/>
        </p:nvSpPr>
        <p:spPr>
          <a:xfrm>
            <a:off x="5996898" y="4016327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  <a:p>
            <a:pPr marL="0" indent="0"/>
            <a:endParaRPr lang="it-IT" dirty="0"/>
          </a:p>
        </p:txBody>
      </p:sp>
      <p:sp>
        <p:nvSpPr>
          <p:cNvPr id="20" name="Google Shape;312;p29">
            <a:extLst>
              <a:ext uri="{FF2B5EF4-FFF2-40B4-BE49-F238E27FC236}">
                <a16:creationId xmlns:a16="http://schemas.microsoft.com/office/drawing/2014/main" id="{2837986A-ECA7-481A-B31A-6C46D0FC2DE1}"/>
              </a:ext>
            </a:extLst>
          </p:cNvPr>
          <p:cNvSpPr txBox="1">
            <a:spLocks/>
          </p:cNvSpPr>
          <p:nvPr/>
        </p:nvSpPr>
        <p:spPr>
          <a:xfrm>
            <a:off x="6067425" y="2993352"/>
            <a:ext cx="1800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" dirty="0"/>
              <a:t>05</a:t>
            </a:r>
            <a:r>
              <a:rPr lang="en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BB73829-C4EE-4FE3-AEC6-189CC62070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Design goals</a:t>
            </a:r>
          </a:p>
        </p:txBody>
      </p:sp>
      <p:sp>
        <p:nvSpPr>
          <p:cNvPr id="31" name="Google Shape;307;p29">
            <a:extLst>
              <a:ext uri="{FF2B5EF4-FFF2-40B4-BE49-F238E27FC236}">
                <a16:creationId xmlns:a16="http://schemas.microsoft.com/office/drawing/2014/main" id="{A0C195E9-1C1F-4256-8C25-91EA39F8EFD0}"/>
              </a:ext>
            </a:extLst>
          </p:cNvPr>
          <p:cNvSpPr txBox="1">
            <a:spLocks/>
          </p:cNvSpPr>
          <p:nvPr/>
        </p:nvSpPr>
        <p:spPr>
          <a:xfrm>
            <a:off x="1205447" y="2283250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dirty="0"/>
              <a:t>Purposes of the controller</a:t>
            </a:r>
          </a:p>
          <a:p>
            <a:pPr marL="0" indent="0"/>
            <a:endParaRPr lang="it-IT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Task </a:t>
            </a:r>
            <a:br>
              <a:rPr lang="en-GB" sz="3200" dirty="0"/>
            </a:br>
            <a:r>
              <a:rPr lang="en-GB" sz="3200" dirty="0"/>
              <a:t>Environment</a:t>
            </a:r>
            <a:br>
              <a:rPr lang="en-GB" sz="3200" dirty="0"/>
            </a:br>
            <a:r>
              <a:rPr lang="en-GB" sz="3200" dirty="0"/>
              <a:t>Analysis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Definition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432878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393" y="2315399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797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 - Actuators - Sensors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Performance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Cumulative score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Actuators</a:t>
            </a:r>
            <a:endParaRPr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Pick a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position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Sensors</a:t>
            </a:r>
            <a:endParaRPr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Access to the game state information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Tendenza in salita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109" y="2054928"/>
            <a:ext cx="588331" cy="588331"/>
          </a:xfrm>
          <a:prstGeom prst="rect">
            <a:avLst/>
          </a:prstGeom>
        </p:spPr>
      </p:pic>
      <p:pic>
        <p:nvPicPr>
          <p:cNvPr id="5" name="Elemento grafico 4" descr="Martello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7835" y="2054928"/>
            <a:ext cx="588330" cy="588330"/>
          </a:xfrm>
          <a:prstGeom prst="rect">
            <a:avLst/>
          </a:prstGeom>
        </p:spPr>
      </p:pic>
      <p:pic>
        <p:nvPicPr>
          <p:cNvPr id="7" name="Elemento grafico 6" descr="Orecchio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73561" y="2054928"/>
            <a:ext cx="588330" cy="5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Environment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32050" y="2040021"/>
            <a:ext cx="188845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Completely observable</a:t>
            </a:r>
            <a:endParaRPr sz="1600"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058680" y="2366210"/>
            <a:ext cx="219302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All the relevant information about the state is accessible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827490" y="2040022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Multiagent</a:t>
            </a:r>
            <a:endParaRPr sz="1600"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73031" y="2347370"/>
            <a:ext cx="1797937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 err="1"/>
              <a:t>Other</a:t>
            </a:r>
            <a:r>
              <a:rPr lang="it-IT" sz="1200" dirty="0"/>
              <a:t> competitive agents are in the </a:t>
            </a:r>
            <a:r>
              <a:rPr lang="it-IT" sz="1200" dirty="0" err="1"/>
              <a:t>environment</a:t>
            </a:r>
            <a:endParaRPr sz="1200"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6223215" y="2040021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Strategic</a:t>
            </a:r>
            <a:endParaRPr sz="1600"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27635" y="2374614"/>
            <a:ext cx="205177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/>
              <a:t>The state of the </a:t>
            </a:r>
            <a:r>
              <a:rPr lang="it-IT" sz="1200" dirty="0" err="1"/>
              <a:t>environment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deterministic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50" name="Google Shape;350;p31"/>
          <p:cNvSpPr/>
          <p:nvPr/>
        </p:nvSpPr>
        <p:spPr>
          <a:xfrm>
            <a:off x="173435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130082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52580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Occhi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1431" y="1332044"/>
            <a:ext cx="451263" cy="451263"/>
          </a:xfrm>
          <a:prstGeom prst="rect">
            <a:avLst/>
          </a:prstGeom>
        </p:spPr>
      </p:pic>
      <p:pic>
        <p:nvPicPr>
          <p:cNvPr id="5" name="Elemento grafico 4" descr="Gruppo di uomini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7157" y="1316874"/>
            <a:ext cx="451262" cy="451262"/>
          </a:xfrm>
          <a:prstGeom prst="rect">
            <a:avLst/>
          </a:prstGeom>
        </p:spPr>
      </p:pic>
      <p:pic>
        <p:nvPicPr>
          <p:cNvPr id="7" name="Elemento grafico 6" descr="Dadi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22882" y="1332044"/>
            <a:ext cx="451262" cy="451262"/>
          </a:xfrm>
          <a:prstGeom prst="rect">
            <a:avLst/>
          </a:prstGeom>
        </p:spPr>
      </p:pic>
      <p:sp>
        <p:nvSpPr>
          <p:cNvPr id="39" name="Google Shape;344;p31">
            <a:extLst>
              <a:ext uri="{FF2B5EF4-FFF2-40B4-BE49-F238E27FC236}">
                <a16:creationId xmlns:a16="http://schemas.microsoft.com/office/drawing/2014/main" id="{2DFD5C37-F28D-419E-8F82-F416FA00C927}"/>
              </a:ext>
            </a:extLst>
          </p:cNvPr>
          <p:cNvSpPr txBox="1">
            <a:spLocks/>
          </p:cNvSpPr>
          <p:nvPr/>
        </p:nvSpPr>
        <p:spPr>
          <a:xfrm>
            <a:off x="1232050" y="4054087"/>
            <a:ext cx="188845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Sequential</a:t>
            </a:r>
            <a:endParaRPr lang="en-GB" sz="1600" b="1" dirty="0"/>
          </a:p>
        </p:txBody>
      </p:sp>
      <p:sp>
        <p:nvSpPr>
          <p:cNvPr id="40" name="Google Shape;345;p31">
            <a:extLst>
              <a:ext uri="{FF2B5EF4-FFF2-40B4-BE49-F238E27FC236}">
                <a16:creationId xmlns:a16="http://schemas.microsoft.com/office/drawing/2014/main" id="{B548F6F3-4BCA-4BB5-94DA-38C0A696C2BB}"/>
              </a:ext>
            </a:extLst>
          </p:cNvPr>
          <p:cNvSpPr txBox="1">
            <a:spLocks/>
          </p:cNvSpPr>
          <p:nvPr/>
        </p:nvSpPr>
        <p:spPr>
          <a:xfrm>
            <a:off x="1212837" y="4381372"/>
            <a:ext cx="188845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sz="1200" dirty="0"/>
              <a:t>Any action of the agent influences the next ones</a:t>
            </a:r>
          </a:p>
        </p:txBody>
      </p:sp>
      <p:sp>
        <p:nvSpPr>
          <p:cNvPr id="41" name="Google Shape;346;p31">
            <a:extLst>
              <a:ext uri="{FF2B5EF4-FFF2-40B4-BE49-F238E27FC236}">
                <a16:creationId xmlns:a16="http://schemas.microsoft.com/office/drawing/2014/main" id="{D2B99F75-0518-498B-A784-C694EBE4BED8}"/>
              </a:ext>
            </a:extLst>
          </p:cNvPr>
          <p:cNvSpPr txBox="1">
            <a:spLocks/>
          </p:cNvSpPr>
          <p:nvPr/>
        </p:nvSpPr>
        <p:spPr>
          <a:xfrm>
            <a:off x="3827490" y="4054088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Static</a:t>
            </a:r>
            <a:endParaRPr lang="en-GB" sz="1600" b="1" dirty="0"/>
          </a:p>
        </p:txBody>
      </p:sp>
      <p:sp>
        <p:nvSpPr>
          <p:cNvPr id="42" name="Google Shape;347;p31">
            <a:extLst>
              <a:ext uri="{FF2B5EF4-FFF2-40B4-BE49-F238E27FC236}">
                <a16:creationId xmlns:a16="http://schemas.microsoft.com/office/drawing/2014/main" id="{6CA52B42-8B8D-4B6F-99FF-B30B160D9215}"/>
              </a:ext>
            </a:extLst>
          </p:cNvPr>
          <p:cNvSpPr txBox="1">
            <a:spLocks/>
          </p:cNvSpPr>
          <p:nvPr/>
        </p:nvSpPr>
        <p:spPr>
          <a:xfrm>
            <a:off x="3507478" y="4308957"/>
            <a:ext cx="2090619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</a:pPr>
            <a:r>
              <a:rPr lang="en-GB" sz="1200" dirty="0"/>
              <a:t>No changes of the environment occur while the agent is deliberating</a:t>
            </a:r>
          </a:p>
        </p:txBody>
      </p:sp>
      <p:sp>
        <p:nvSpPr>
          <p:cNvPr id="43" name="Google Shape;348;p31">
            <a:extLst>
              <a:ext uri="{FF2B5EF4-FFF2-40B4-BE49-F238E27FC236}">
                <a16:creationId xmlns:a16="http://schemas.microsoft.com/office/drawing/2014/main" id="{CCB9224E-A60B-4264-B62C-875261B22072}"/>
              </a:ext>
            </a:extLst>
          </p:cNvPr>
          <p:cNvSpPr txBox="1">
            <a:spLocks/>
          </p:cNvSpPr>
          <p:nvPr/>
        </p:nvSpPr>
        <p:spPr>
          <a:xfrm>
            <a:off x="6223215" y="4054087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Discrete</a:t>
            </a:r>
            <a:endParaRPr lang="en-GB" sz="1600" b="1" dirty="0"/>
          </a:p>
        </p:txBody>
      </p:sp>
      <p:sp>
        <p:nvSpPr>
          <p:cNvPr id="44" name="Google Shape;349;p31">
            <a:extLst>
              <a:ext uri="{FF2B5EF4-FFF2-40B4-BE49-F238E27FC236}">
                <a16:creationId xmlns:a16="http://schemas.microsoft.com/office/drawing/2014/main" id="{07494866-F581-48D1-AF38-F514C71ED97C}"/>
              </a:ext>
            </a:extLst>
          </p:cNvPr>
          <p:cNvSpPr txBox="1">
            <a:spLocks/>
          </p:cNvSpPr>
          <p:nvPr/>
        </p:nvSpPr>
        <p:spPr>
          <a:xfrm>
            <a:off x="6223215" y="4361436"/>
            <a:ext cx="148902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GB" sz="1200" dirty="0"/>
              <a:t>Time, perceptions and actions are finite</a:t>
            </a:r>
          </a:p>
          <a:p>
            <a:pPr marL="0" indent="0"/>
            <a:endParaRPr lang="en-GB" sz="1200" dirty="0"/>
          </a:p>
        </p:txBody>
      </p:sp>
      <p:sp>
        <p:nvSpPr>
          <p:cNvPr id="45" name="Google Shape;350;p31">
            <a:extLst>
              <a:ext uri="{FF2B5EF4-FFF2-40B4-BE49-F238E27FC236}">
                <a16:creationId xmlns:a16="http://schemas.microsoft.com/office/drawing/2014/main" id="{42BA2113-7B7E-4B86-AD16-E678F3D61361}"/>
              </a:ext>
            </a:extLst>
          </p:cNvPr>
          <p:cNvSpPr/>
          <p:nvPr/>
        </p:nvSpPr>
        <p:spPr>
          <a:xfrm>
            <a:off x="173435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1;p31">
            <a:extLst>
              <a:ext uri="{FF2B5EF4-FFF2-40B4-BE49-F238E27FC236}">
                <a16:creationId xmlns:a16="http://schemas.microsoft.com/office/drawing/2014/main" id="{E1ABCC33-B798-4A80-93EF-A0A3C4C3DE13}"/>
              </a:ext>
            </a:extLst>
          </p:cNvPr>
          <p:cNvSpPr/>
          <p:nvPr/>
        </p:nvSpPr>
        <p:spPr>
          <a:xfrm>
            <a:off x="4130082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52;p31">
            <a:extLst>
              <a:ext uri="{FF2B5EF4-FFF2-40B4-BE49-F238E27FC236}">
                <a16:creationId xmlns:a16="http://schemas.microsoft.com/office/drawing/2014/main" id="{F5CA5555-626D-4DE0-950E-CBEE3A2D6817}"/>
              </a:ext>
            </a:extLst>
          </p:cNvPr>
          <p:cNvSpPr/>
          <p:nvPr/>
        </p:nvSpPr>
        <p:spPr>
          <a:xfrm>
            <a:off x="652580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Elemento grafico 47" descr="Flusso di lavoro">
            <a:extLst>
              <a:ext uri="{FF2B5EF4-FFF2-40B4-BE49-F238E27FC236}">
                <a16:creationId xmlns:a16="http://schemas.microsoft.com/office/drawing/2014/main" id="{3DD52C52-4181-42C5-ACB4-7A76C354F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31431" y="3346110"/>
            <a:ext cx="451263" cy="451263"/>
          </a:xfrm>
          <a:prstGeom prst="rect">
            <a:avLst/>
          </a:prstGeom>
        </p:spPr>
      </p:pic>
      <p:pic>
        <p:nvPicPr>
          <p:cNvPr id="49" name="Elemento grafico 48" descr="Ancora">
            <a:extLst>
              <a:ext uri="{FF2B5EF4-FFF2-40B4-BE49-F238E27FC236}">
                <a16:creationId xmlns:a16="http://schemas.microsoft.com/office/drawing/2014/main" id="{95DB0073-5677-45F0-9BA6-669E0D9E5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327157" y="3330940"/>
            <a:ext cx="451262" cy="451262"/>
          </a:xfrm>
          <a:prstGeom prst="rect">
            <a:avLst/>
          </a:prstGeom>
        </p:spPr>
      </p:pic>
      <p:pic>
        <p:nvPicPr>
          <p:cNvPr id="50" name="Elemento grafico 49" descr="Diagramma di Venn">
            <a:extLst>
              <a:ext uri="{FF2B5EF4-FFF2-40B4-BE49-F238E27FC236}">
                <a16:creationId xmlns:a16="http://schemas.microsoft.com/office/drawing/2014/main" id="{39629D6C-BF66-4E3D-9C3D-6AB01095D9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722882" y="3346110"/>
            <a:ext cx="451262" cy="4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Design goals and agent function</a:t>
            </a:r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Purposes of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0350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Common goals </a:t>
            </a:r>
            <a:r>
              <a:rPr lang="en" dirty="0"/>
              <a:t>&amp; </a:t>
            </a:r>
            <a:r>
              <a:rPr lang="en-GB" dirty="0"/>
              <a:t>Specific goals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 err="1"/>
              <a:t>Maximize</a:t>
            </a:r>
            <a:r>
              <a:rPr lang="it-IT" dirty="0"/>
              <a:t> the score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-IT" dirty="0"/>
              <a:t>Complete </a:t>
            </a:r>
            <a:r>
              <a:rPr lang="it-IT" dirty="0" err="1"/>
              <a:t>levels</a:t>
            </a:r>
            <a:r>
              <a:rPr lang="it-IT" dirty="0"/>
              <a:t> in time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buSzPts val="1600"/>
              <a:buChar char="●"/>
            </a:pPr>
            <a:r>
              <a:rPr lang="en-GB" dirty="0"/>
              <a:t>Choose the next move in up to 40msec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dirty="0"/>
              <a:t>Choose a search algorithm to find the next action</a:t>
            </a:r>
            <a:endParaRPr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it-IT" dirty="0"/>
              <a:t>Play </a:t>
            </a:r>
            <a:r>
              <a:rPr lang="it-IT" dirty="0" err="1"/>
              <a:t>efficiently</a:t>
            </a:r>
            <a:r>
              <a:rPr lang="it-IT" dirty="0"/>
              <a:t> versus </a:t>
            </a:r>
            <a:r>
              <a:rPr lang="it-IT" dirty="0" err="1"/>
              <a:t>two</a:t>
            </a:r>
            <a:r>
              <a:rPr lang="it-IT" dirty="0"/>
              <a:t> ghost teams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Random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Aggressive</a:t>
            </a:r>
          </a:p>
          <a:p>
            <a:pPr>
              <a:spcBef>
                <a:spcPts val="1000"/>
              </a:spcBef>
            </a:pPr>
            <a:r>
              <a:rPr lang="it-IT" dirty="0"/>
              <a:t>Design and </a:t>
            </a:r>
            <a:r>
              <a:rPr lang="it-IT" dirty="0" err="1"/>
              <a:t>implement</a:t>
            </a:r>
            <a:r>
              <a:rPr lang="it-IT" dirty="0"/>
              <a:t> an agent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general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dirty="0"/>
          </a:p>
        </p:txBody>
      </p:sp>
      <p:pic>
        <p:nvPicPr>
          <p:cNvPr id="3" name="Elemento grafico 2" descr="Faccia sorridente senza riempimento">
            <a:extLst>
              <a:ext uri="{FF2B5EF4-FFF2-40B4-BE49-F238E27FC236}">
                <a16:creationId xmlns:a16="http://schemas.microsoft.com/office/drawing/2014/main" id="{1A5A4083-26A5-4C63-A6DA-47CD060F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974" y="1236173"/>
            <a:ext cx="663465" cy="663465"/>
          </a:xfrm>
          <a:prstGeom prst="rect">
            <a:avLst/>
          </a:prstGeom>
        </p:spPr>
      </p:pic>
      <p:pic>
        <p:nvPicPr>
          <p:cNvPr id="5" name="Elemento grafico 4" descr="Faccia con occhiali da sole senza riempimento">
            <a:extLst>
              <a:ext uri="{FF2B5EF4-FFF2-40B4-BE49-F238E27FC236}">
                <a16:creationId xmlns:a16="http://schemas.microsoft.com/office/drawing/2014/main" id="{08438589-7CE2-422E-ABC6-BEDAAF15C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7563" y="1236172"/>
            <a:ext cx="663465" cy="6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19426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2151</Words>
  <Application>Microsoft Office PowerPoint</Application>
  <PresentationFormat>Presentazione su schermo (16:9)</PresentationFormat>
  <Paragraphs>459</Paragraphs>
  <Slides>66</Slides>
  <Notes>66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66</vt:i4>
      </vt:variant>
    </vt:vector>
  </HeadingPairs>
  <TitlesOfParts>
    <vt:vector size="77" baseType="lpstr">
      <vt:lpstr>Amatic SC</vt:lpstr>
      <vt:lpstr>Arial</vt:lpstr>
      <vt:lpstr>Calibri</vt:lpstr>
      <vt:lpstr>Courier New</vt:lpstr>
      <vt:lpstr>Fira Sans Condensed</vt:lpstr>
      <vt:lpstr>Fira Sans Condensed ExtraBold</vt:lpstr>
      <vt:lpstr>Proxima Nova</vt:lpstr>
      <vt:lpstr>Proxima Nova Semibold</vt:lpstr>
      <vt:lpstr>Roboto Medium</vt:lpstr>
      <vt:lpstr>Clinical Case in Neurology by Slidesgo</vt:lpstr>
      <vt:lpstr>Slidesgo Final Pages</vt:lpstr>
      <vt:lpstr>Clinical Case in Neurology</vt:lpstr>
      <vt:lpstr>Ms. Pac-Man  intelligent agent</vt:lpstr>
      <vt:lpstr>Outline.</vt:lpstr>
      <vt:lpstr>Outline.</vt:lpstr>
      <vt:lpstr>Task  Environment Analysis</vt:lpstr>
      <vt:lpstr>Performance - Actuators - Sensors.</vt:lpstr>
      <vt:lpstr>Environment.</vt:lpstr>
      <vt:lpstr>Design goals and agent function</vt:lpstr>
      <vt:lpstr>Common goals &amp; Specific goals.</vt:lpstr>
      <vt:lpstr>Agent Design</vt:lpstr>
      <vt:lpstr>Utility-based agent.</vt:lpstr>
      <vt:lpstr>Utility function: two macro heuristics.</vt:lpstr>
      <vt:lpstr>Utility function 0: use case examples.</vt:lpstr>
      <vt:lpstr>Utility function 1: use case examples.</vt:lpstr>
      <vt:lpstr>Search strategy.</vt:lpstr>
      <vt:lpstr>Experimental  results</vt:lpstr>
      <vt:lpstr>Experiments setting.</vt:lpstr>
      <vt:lpstr>Experiment 1.</vt:lpstr>
      <vt:lpstr>Experiment 1 – Random and Aggressive.</vt:lpstr>
      <vt:lpstr>Experiment 2.</vt:lpstr>
      <vt:lpstr>Experiment 2 – Random and Aggressive.</vt:lpstr>
      <vt:lpstr>Learning</vt:lpstr>
      <vt:lpstr>Identifying hyper-parameters.</vt:lpstr>
      <vt:lpstr>Learning strategy.</vt:lpstr>
      <vt:lpstr>Learning experiment – Random.</vt:lpstr>
      <vt:lpstr>Learning experiment – Aggressive.</vt:lpstr>
      <vt:lpstr>Final statistics – general look.</vt:lpstr>
      <vt:lpstr>Conclusions</vt:lpstr>
      <vt:lpstr>Thanks for the attention!</vt:lpstr>
      <vt:lpstr>Patient Medical History.</vt:lpstr>
      <vt:lpstr>Review of Systems.</vt:lpstr>
      <vt:lpstr>Brain Examination.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Conclusions.</vt:lpstr>
      <vt:lpstr>References.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Medical Infographics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dc:creator>Marco Carpentiero</dc:creator>
  <cp:lastModifiedBy>Ilaria Gigi</cp:lastModifiedBy>
  <cp:revision>56</cp:revision>
  <dcterms:modified xsi:type="dcterms:W3CDTF">2020-07-27T10:41:12Z</dcterms:modified>
</cp:coreProperties>
</file>